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7" r:id="rId5"/>
    <p:sldId id="258" r:id="rId6"/>
    <p:sldId id="259" r:id="rId7"/>
    <p:sldId id="261" r:id="rId8"/>
    <p:sldId id="263" r:id="rId9"/>
    <p:sldId id="264" r:id="rId10"/>
    <p:sldId id="265" r:id="rId11"/>
    <p:sldId id="260" r:id="rId12"/>
    <p:sldId id="266" r:id="rId13"/>
    <p:sldId id="262" r:id="rId14"/>
    <p:sldId id="267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72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1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23DB-DF0B-4B73-856A-38EE43CDD426}" type="datetimeFigureOut">
              <a:rPr lang="es-ES" smtClean="0"/>
              <a:t>30/10/2014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5F95-48F0-406C-A275-CB315DDD1E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096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23DB-DF0B-4B73-856A-38EE43CDD426}" type="datetimeFigureOut">
              <a:rPr lang="es-ES" smtClean="0"/>
              <a:t>30/10/2014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5F95-48F0-406C-A275-CB315DDD1E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4267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23DB-DF0B-4B73-856A-38EE43CDD426}" type="datetimeFigureOut">
              <a:rPr lang="es-ES" smtClean="0"/>
              <a:t>30/10/2014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5F95-48F0-406C-A275-CB315DDD1E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01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23DB-DF0B-4B73-856A-38EE43CDD426}" type="datetimeFigureOut">
              <a:rPr lang="es-ES" smtClean="0"/>
              <a:t>30/10/2014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5F95-48F0-406C-A275-CB315DDD1E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9866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23DB-DF0B-4B73-856A-38EE43CDD426}" type="datetimeFigureOut">
              <a:rPr lang="es-ES" smtClean="0"/>
              <a:t>30/10/2014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5F95-48F0-406C-A275-CB315DDD1E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24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23DB-DF0B-4B73-856A-38EE43CDD426}" type="datetimeFigureOut">
              <a:rPr lang="es-ES" smtClean="0"/>
              <a:t>30/10/2014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5F95-48F0-406C-A275-CB315DDD1E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973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23DB-DF0B-4B73-856A-38EE43CDD426}" type="datetimeFigureOut">
              <a:rPr lang="es-ES" smtClean="0"/>
              <a:t>30/10/2014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5F95-48F0-406C-A275-CB315DDD1E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54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23DB-DF0B-4B73-856A-38EE43CDD426}" type="datetimeFigureOut">
              <a:rPr lang="es-ES" smtClean="0"/>
              <a:t>30/10/2014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5F95-48F0-406C-A275-CB315DDD1E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08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23DB-DF0B-4B73-856A-38EE43CDD426}" type="datetimeFigureOut">
              <a:rPr lang="es-ES" smtClean="0"/>
              <a:t>30/10/2014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5F95-48F0-406C-A275-CB315DDD1E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653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23DB-DF0B-4B73-856A-38EE43CDD426}" type="datetimeFigureOut">
              <a:rPr lang="es-ES" smtClean="0"/>
              <a:t>30/10/2014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5F95-48F0-406C-A275-CB315DDD1E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4055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23DB-DF0B-4B73-856A-38EE43CDD426}" type="datetimeFigureOut">
              <a:rPr lang="es-ES" smtClean="0"/>
              <a:t>30/10/2014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5F95-48F0-406C-A275-CB315DDD1E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456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A23DB-DF0B-4B73-856A-38EE43CDD426}" type="datetimeFigureOut">
              <a:rPr lang="es-ES" smtClean="0"/>
              <a:t>30/10/2014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C5F95-48F0-406C-A275-CB315DDD1E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45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C&#243;mo%20percibe%20el%20mundo%20una%20persona%20con%20Autismo%20-%20YouTube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Personajes%20C&#233;lebres%20Autistas%20-%20YouTube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Kim%20Peek%20%20unos%20minutos%20con%20el%20superdotado%20m&#225;s%20famoso%20del%20mundo%20-%20YouTube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Disconnect%20and%20Enjoy%20-%20YouTube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05" y="1556792"/>
            <a:ext cx="7524328" cy="310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4000" dirty="0" smtClean="0">
                <a:solidFill>
                  <a:srgbClr val="C00000"/>
                </a:solidFill>
              </a:rPr>
              <a:t>Características del Autismo</a:t>
            </a:r>
            <a:endParaRPr lang="es-ES" sz="40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2564769" cy="39290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07" y="1916832"/>
            <a:ext cx="3701865" cy="361017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62" y="1988840"/>
            <a:ext cx="2271742" cy="392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70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600" dirty="0" smtClean="0">
                <a:solidFill>
                  <a:srgbClr val="C00000"/>
                </a:solidFill>
              </a:rPr>
              <a:t>Otros rasgos comunes en el Autismo</a:t>
            </a:r>
            <a:endParaRPr lang="es-ES" sz="3600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5472608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· Ecolalia, repite lo mismo o lo que oye (frases o palabras).</a:t>
            </a:r>
          </a:p>
          <a:p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· Obsesión por los objetos, por ejemplo, le gusta traer en la mano un montón de lápices o cepillos sin razón alguna.</a:t>
            </a:r>
          </a:p>
          <a:p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· No tiene interés por los juguetes o no los usa adecuadamente.</a:t>
            </a:r>
          </a:p>
          <a:p>
            <a:pPr marL="0" indent="0">
              <a:buNone/>
            </a:pP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· Muestra total desinterés por su entorno, no está pendiente.</a:t>
            </a:r>
          </a:p>
          <a:p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· No obedece ni sigue instrucciones.</a:t>
            </a:r>
          </a:p>
          <a:p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· Pide las cosas tomando la mano de alguien y dirigiéndola a lo que desea.</a:t>
            </a:r>
          </a:p>
          <a:p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· Evita el contacto físico.   No le gusta que lo toquen o carguen.</a:t>
            </a:r>
          </a:p>
          <a:p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5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 fontScale="62500" lnSpcReduction="20000"/>
          </a:bodyPr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· Aleteo de manos (como si intentara volar) en forma rítmica y constante.</a:t>
            </a:r>
          </a:p>
          <a:p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· Gira o se mece sobre sí mismo.</a:t>
            </a:r>
          </a:p>
          <a:p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· Se queda quieto observando un punto como si estuviera hipnotizado.</a:t>
            </a:r>
          </a:p>
          <a:p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· Camina de puntitas (como ballet).</a:t>
            </a:r>
          </a:p>
          <a:p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·HIPERSENSIBILIDAD AUDITIVA Y/O VISUAL No soporta ciertos sonidos o luces </a:t>
            </a:r>
          </a:p>
          <a:p>
            <a:pPr marL="0" indent="0">
              <a:buNone/>
            </a:pP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· Agresividad y/o auto agresividad (se golpea a sí mismo).</a:t>
            </a:r>
          </a:p>
          <a:p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· Obsesión por el orden y la rutina, no soporta los cambios.</a:t>
            </a:r>
          </a:p>
          <a:p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· Comportamiento repetitivo, es decir, tiende a repetir un patrón una y otra vez en forma constante.</a:t>
            </a:r>
          </a:p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 pueden obsesionar con una actividad o un tema. (Dinosaurios, </a:t>
            </a: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informatica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barcos, trenes, </a:t>
            </a: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puzzles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planetas …</a:t>
            </a: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etc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3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file"/>
          </p:cNvPr>
          <p:cNvSpPr txBox="1"/>
          <p:nvPr/>
        </p:nvSpPr>
        <p:spPr>
          <a:xfrm>
            <a:off x="1304341" y="522920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2" action="ppaction://hlinkfile"/>
              </a:rPr>
              <a:t>Cómo percibe el mundo una persona con Autismo - YouTube.htm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259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5302509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https://</a:t>
            </a:r>
            <a:r>
              <a:rPr lang="es-ES" dirty="0">
                <a:hlinkClick r:id="rId2" action="ppaction://hlinkfile"/>
              </a:rPr>
              <a:t>www.youtube.com/watch?v=Xdnmc2wzZ90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648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S" sz="3600" dirty="0" smtClean="0">
                <a:solidFill>
                  <a:srgbClr val="C00000"/>
                </a:solidFill>
              </a:rPr>
              <a:t>Fotografía y Autismo</a:t>
            </a:r>
            <a:endParaRPr lang="es-E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899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Timothy </a:t>
            </a:r>
            <a:r>
              <a:rPr lang="es-E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Archibald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es un fotógrafo norteamericano que tiene un hijo llamado </a:t>
            </a:r>
            <a:r>
              <a:rPr lang="es-E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Elijah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y que ha producido uno de los mejores trabajos documentales sobre el autismo en su serie llamada </a:t>
            </a:r>
            <a:r>
              <a:rPr lang="es-E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Echolilia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Las imágenes de </a:t>
            </a:r>
            <a:r>
              <a:rPr lang="es-E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Elijah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narran los sentimientos y vida interior del niño autista que es.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374650"/>
            <a:ext cx="8255000" cy="610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821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685800"/>
            <a:ext cx="82550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9697302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036" y="116632"/>
            <a:ext cx="5564778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692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7" y="685800"/>
            <a:ext cx="7476226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428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rgbClr val="C00000"/>
                </a:solidFill>
              </a:rPr>
              <a:t>¿Quiénes Somos?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84576"/>
          </a:xfrm>
        </p:spPr>
        <p:txBody>
          <a:bodyPr>
            <a:normAutofit fontScale="40000" lnSpcReduction="20000"/>
          </a:bodyPr>
          <a:lstStyle/>
          <a:p>
            <a:r>
              <a:rPr lang="es-ES" sz="4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Somos una Asociación de Familiares, amigos y personas diagnosticadas con Trastorno del Espectro Autista en Menorca.</a:t>
            </a:r>
          </a:p>
          <a:p>
            <a:r>
              <a:rPr lang="es-ES" sz="4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Nuestra asociación se creó hace cinco años, con la intención de dar a conocer el Autismo, desconocido totalmente en la isla, incluso por algunos profesionales.</a:t>
            </a:r>
          </a:p>
          <a:p>
            <a:pPr marL="0" indent="0">
              <a:buNone/>
            </a:pPr>
            <a:endParaRPr lang="es-ES" sz="4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sz="4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 hacemos? Trabajamos en la Calidad de los servicios profesionales para prevenir o solucionar las dificultades en los diagnósticos del TEA.</a:t>
            </a:r>
          </a:p>
          <a:p>
            <a:endParaRPr lang="es-ES" sz="4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sz="4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Dar a conocer el TEA a la sociedad para conseguir una visión real , sin tabúes, y lograr una total inclusión social.</a:t>
            </a:r>
          </a:p>
          <a:p>
            <a:endParaRPr lang="es-ES" sz="4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sz="4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 ofrecemos? .</a:t>
            </a:r>
          </a:p>
          <a:p>
            <a:r>
              <a:rPr lang="es-ES" sz="4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 Apoyo e Información a las familias con un diagnóstico reciente.</a:t>
            </a:r>
          </a:p>
          <a:p>
            <a:endParaRPr lang="es-ES" sz="4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sz="4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 Jornadas, talleres y conferencias para familias, profesionales y público en general para intentar mejorar los tratamientos y la detección precoz del trastorno.</a:t>
            </a:r>
          </a:p>
          <a:p>
            <a:endParaRPr lang="es-ES" sz="4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sz="4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Ofrecemos a través de la </a:t>
            </a:r>
            <a:r>
              <a:rPr lang="es-ES" sz="4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Fundació</a:t>
            </a:r>
            <a:r>
              <a:rPr lang="es-ES" sz="4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per a persones </a:t>
            </a:r>
            <a:r>
              <a:rPr lang="es-ES" sz="4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amb</a:t>
            </a:r>
            <a:r>
              <a:rPr lang="es-ES" sz="4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4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discapacitat</a:t>
            </a:r>
            <a:r>
              <a:rPr lang="es-ES" sz="4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, servicios de logopedia, fisioterapia, psicología, pedagogía y unidad de respiro familiar con el objetivo de empezar a tratar, aquí en Menorca, a las personas con autismo de las familias asociadas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07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11" y="685800"/>
            <a:ext cx="7854977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540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63" y="188639"/>
            <a:ext cx="4505485" cy="6422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467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78050"/>
            <a:ext cx="4464496" cy="670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092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685800"/>
            <a:ext cx="713232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210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159" y="260648"/>
            <a:ext cx="4513682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586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1047902"/>
            <a:ext cx="7132320" cy="4762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562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s-ES" dirty="0" smtClean="0"/>
              <a:t>Fotografías del Calendario TEA Menorca 2014 dedicado al autismo por los socios del </a:t>
            </a:r>
            <a:r>
              <a:rPr lang="es-ES" dirty="0" err="1" smtClean="0"/>
              <a:t>Fotoclub</a:t>
            </a:r>
            <a:r>
              <a:rPr lang="es-ES" dirty="0" smtClean="0"/>
              <a:t> </a:t>
            </a:r>
            <a:r>
              <a:rPr lang="es-ES" dirty="0" err="1" smtClean="0"/>
              <a:t>Revelart</a:t>
            </a:r>
            <a:r>
              <a:rPr lang="es-ES" dirty="0" smtClean="0"/>
              <a:t> de Es Castell.</a:t>
            </a:r>
          </a:p>
          <a:p>
            <a:r>
              <a:rPr lang="es-ES" dirty="0" smtClean="0"/>
              <a:t>El texto que acompaña cada imagen fueron creadas por las familias de TEA o sacadas de diferentes páginas dedicadas al Autismo.</a:t>
            </a:r>
            <a:endParaRPr lang="es-E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es-ES" sz="3600" dirty="0" smtClean="0">
                <a:solidFill>
                  <a:srgbClr val="C00000"/>
                </a:solidFill>
              </a:rPr>
              <a:t>Fotografía y Autismo</a:t>
            </a:r>
            <a:endParaRPr lang="es-E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5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1" y="158538"/>
            <a:ext cx="8294294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39552" y="5877272"/>
            <a:ext cx="810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ACÉRCATE A MI MUNDO: …Tú puedes entenderme  a mi, pero a mi me cuesta hacerme entender, !Eso sí¡, yo puedo querer igual </a:t>
            </a:r>
            <a:r>
              <a:rPr lang="es-ES" b="1" dirty="0" err="1" smtClean="0"/>
              <a:t>omás</a:t>
            </a:r>
            <a:r>
              <a:rPr lang="es-ES" b="1" dirty="0" smtClean="0"/>
              <a:t> que tú…..</a:t>
            </a:r>
            <a:endParaRPr lang="es-E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13795" y="5349017"/>
            <a:ext cx="1872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/>
              <a:t>Elena </a:t>
            </a:r>
            <a:r>
              <a:rPr lang="es-ES" dirty="0" err="1" smtClean="0"/>
              <a:t>Enrich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521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4" y="403609"/>
            <a:ext cx="7382584" cy="5366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9552" y="6023029"/>
            <a:ext cx="810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…Mi mundo es especial y matemático. Me obsesiono con un tema hasta saberlo todo sobre el…..</a:t>
            </a:r>
            <a:endParaRPr lang="es-E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72200" y="5661248"/>
            <a:ext cx="1872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/>
              <a:t>Raúl </a:t>
            </a:r>
            <a:r>
              <a:rPr lang="es-ES" dirty="0" err="1" smtClean="0"/>
              <a:t>Avila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014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6" y="764704"/>
            <a:ext cx="7777151" cy="4554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58645" y="5620513"/>
            <a:ext cx="810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La mayoría de la gente observa lo que es y no lo que puede llegar a ser</a:t>
            </a:r>
            <a:endParaRPr lang="es-E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25302" y="5251181"/>
            <a:ext cx="1872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/>
              <a:t>Sonia Tur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661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rgbClr val="C00000"/>
                </a:solidFill>
              </a:rPr>
              <a:t>Autismo en Menorca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la actualidad, Tea Menorca está formada por 20 Familias, pero </a:t>
            </a:r>
            <a:r>
              <a:rPr lang="es-ES" dirty="0" smtClean="0">
                <a:solidFill>
                  <a:srgbClr val="C00000"/>
                </a:solidFill>
              </a:rPr>
              <a:t>en la isla existen más de 100 casos</a:t>
            </a:r>
            <a:r>
              <a:rPr lang="es-ES" dirty="0" smtClean="0"/>
              <a:t>. 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 la mejora en los diagnósticos se han conseguido 27 nuevos casos en el 2013 y más casos en el 2014</a:t>
            </a:r>
            <a:r>
              <a:rPr lang="es-ES" dirty="0" smtClean="0">
                <a:solidFill>
                  <a:srgbClr val="C00000"/>
                </a:solidFill>
              </a:rPr>
              <a:t>, (10 sólo en Agosto y Septiembre).</a:t>
            </a:r>
          </a:p>
          <a:p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Actualmente se diagnostica con autismo en el mundo                                                 </a:t>
            </a:r>
            <a:r>
              <a:rPr lang="es-ES" dirty="0" smtClean="0">
                <a:solidFill>
                  <a:srgbClr val="C00000"/>
                </a:solidFill>
              </a:rPr>
              <a:t>a 1 de cada 68 individuos y a 1 de cada 42 niños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varones, haciéndolo más común que los casos de cáncer, diabetes, Down y SIDA pediátricos combinados.</a:t>
            </a:r>
          </a:p>
          <a:p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4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10" y="476672"/>
            <a:ext cx="8048828" cy="4554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68938" y="5561520"/>
            <a:ext cx="810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….No entiendo el juego de otros niños porque no se jugar </a:t>
            </a:r>
            <a:r>
              <a:rPr lang="es-ES" b="1" dirty="0" err="1" smtClean="0"/>
              <a:t>jugar</a:t>
            </a:r>
            <a:r>
              <a:rPr lang="es-ES" b="1" dirty="0" smtClean="0"/>
              <a:t> con su imaginación, yo necesito orden y una rutina para sentirme seguro y feliz…</a:t>
            </a:r>
            <a:endParaRPr lang="es-E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804248" y="5229200"/>
            <a:ext cx="1872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err="1" smtClean="0"/>
              <a:t>Xixcu</a:t>
            </a:r>
            <a:r>
              <a:rPr lang="es-ES" dirty="0" smtClean="0"/>
              <a:t> Avilés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270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7776864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660150" y="5589240"/>
            <a:ext cx="1872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err="1" smtClean="0"/>
              <a:t>Juanan</a:t>
            </a:r>
            <a:r>
              <a:rPr lang="es-ES" dirty="0" smtClean="0"/>
              <a:t> Cortés</a:t>
            </a:r>
            <a:endParaRPr lang="es-ES" dirty="0"/>
          </a:p>
        </p:txBody>
      </p:sp>
      <p:sp>
        <p:nvSpPr>
          <p:cNvPr id="5" name="TextBox 4"/>
          <p:cNvSpPr txBox="1"/>
          <p:nvPr/>
        </p:nvSpPr>
        <p:spPr>
          <a:xfrm>
            <a:off x="558495" y="5958572"/>
            <a:ext cx="810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Tenemos que aprender a ver el mundo </a:t>
            </a:r>
          </a:p>
          <a:p>
            <a:pPr algn="ctr"/>
            <a:r>
              <a:rPr lang="es-ES" b="1" dirty="0" smtClean="0"/>
              <a:t>a través de los ojos de un niño con autismo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90392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67" y="332656"/>
            <a:ext cx="7770265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9552" y="5930308"/>
            <a:ext cx="810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…Yo sé tu nombre, conozco tu cara, pero no soy capaz de llamarte, pues juntos no los recuerdo….</a:t>
            </a:r>
            <a:endParaRPr lang="es-E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88142" y="5476582"/>
            <a:ext cx="1872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/>
              <a:t>Raúl </a:t>
            </a:r>
            <a:r>
              <a:rPr lang="es-ES" dirty="0" err="1" smtClean="0"/>
              <a:t>Avila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02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7437252" cy="4824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464554" y="5291916"/>
            <a:ext cx="1872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/>
              <a:t>Miquel </a:t>
            </a:r>
            <a:r>
              <a:rPr lang="es-ES" dirty="0" err="1" smtClean="0"/>
              <a:t>Llambías</a:t>
            </a:r>
            <a:endParaRPr lang="es-ES" dirty="0"/>
          </a:p>
        </p:txBody>
      </p:sp>
      <p:sp>
        <p:nvSpPr>
          <p:cNvPr id="5" name="TextBox 4"/>
          <p:cNvSpPr txBox="1"/>
          <p:nvPr/>
        </p:nvSpPr>
        <p:spPr>
          <a:xfrm>
            <a:off x="564418" y="5662704"/>
            <a:ext cx="810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…Si pudieras entrar en mis silencios entenderías mis miradas…..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55654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6" y="548680"/>
            <a:ext cx="7742791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9552" y="5805264"/>
            <a:ext cx="810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…Quiero jugar con otros niños pero mi mundo les parece pequeño, extraño, como si no fuera el mismo que el suyo</a:t>
            </a:r>
            <a:endParaRPr lang="es-E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64554" y="5291916"/>
            <a:ext cx="1872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/>
              <a:t>Miquel </a:t>
            </a:r>
            <a:r>
              <a:rPr lang="es-ES" dirty="0" err="1" smtClean="0"/>
              <a:t>Llambías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168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7501233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464554" y="5291916"/>
            <a:ext cx="1872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/>
              <a:t>Raúl </a:t>
            </a:r>
            <a:r>
              <a:rPr lang="es-ES" dirty="0" err="1" smtClean="0"/>
              <a:t>Avila</a:t>
            </a:r>
            <a:endParaRPr lang="es-ES" dirty="0"/>
          </a:p>
        </p:txBody>
      </p:sp>
      <p:sp>
        <p:nvSpPr>
          <p:cNvPr id="5" name="TextBox 4"/>
          <p:cNvSpPr txBox="1"/>
          <p:nvPr/>
        </p:nvSpPr>
        <p:spPr>
          <a:xfrm>
            <a:off x="549995" y="5661248"/>
            <a:ext cx="810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…Tengo sueños y esperanzas, tengo una forma diferente de ver el mundo, tengo dudas y preguntas, tengo gana de vivir, tengo una </a:t>
            </a:r>
            <a:r>
              <a:rPr lang="es-ES" b="1" dirty="0" err="1" smtClean="0"/>
              <a:t>familía</a:t>
            </a:r>
            <a:r>
              <a:rPr lang="es-ES" b="1" dirty="0" smtClean="0"/>
              <a:t> que me quiere                  …. Tengo Autismo …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51387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742791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9552" y="5805264"/>
            <a:ext cx="810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…Si pudieras mirar más allá de mis distancia sabrías que no quiero estar solo….</a:t>
            </a:r>
            <a:endParaRPr lang="es-E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64554" y="5291916"/>
            <a:ext cx="1872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/>
              <a:t>Miquel </a:t>
            </a:r>
            <a:r>
              <a:rPr lang="es-ES" dirty="0" err="1" smtClean="0"/>
              <a:t>Llambías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314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548680"/>
            <a:ext cx="8150307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804166" y="5107250"/>
            <a:ext cx="1872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/>
              <a:t>Elena </a:t>
            </a:r>
            <a:r>
              <a:rPr lang="es-ES" dirty="0" err="1" smtClean="0"/>
              <a:t>Enrich</a:t>
            </a:r>
            <a:endParaRPr lang="es-E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5517232"/>
            <a:ext cx="810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…Solo necesito que me comprendas y me aceptes como a cualquier otro niño, intenta conocerme antes de salir corriendo y respétame pues soy diferente pero igual que tu….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39262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87863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9552" y="5770167"/>
            <a:ext cx="810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El Autismo es una </a:t>
            </a:r>
            <a:r>
              <a:rPr lang="es-ES" b="1" dirty="0" err="1" smtClean="0"/>
              <a:t>afecciónque</a:t>
            </a:r>
            <a:r>
              <a:rPr lang="es-ES" b="1" dirty="0" smtClean="0"/>
              <a:t> hoy en día no tiene cura desarrollada, pero entre todos podemos conseguir una mejora importante de la calidad de vida del niño y una total inclusión social.</a:t>
            </a:r>
            <a:endParaRPr lang="es-E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5107250"/>
            <a:ext cx="1872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/>
              <a:t>Cate Olives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715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558924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2" action="ppaction://hlinkfile"/>
              </a:rPr>
              <a:t>Kim </a:t>
            </a:r>
            <a:r>
              <a:rPr lang="es-ES" dirty="0" err="1" smtClean="0">
                <a:hlinkClick r:id="rId2" action="ppaction://hlinkfile"/>
              </a:rPr>
              <a:t>Peek</a:t>
            </a:r>
            <a:r>
              <a:rPr lang="es-ES" dirty="0" smtClean="0">
                <a:hlinkClick r:id="rId2" action="ppaction://hlinkfile"/>
              </a:rPr>
              <a:t>  unos minutos con el superdotado más famoso del mundo - YouTube.htm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917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072499" cy="70131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3" y="188640"/>
            <a:ext cx="8229600" cy="1143000"/>
          </a:xfrm>
        </p:spPr>
        <p:txBody>
          <a:bodyPr/>
          <a:lstStyle/>
          <a:p>
            <a:r>
              <a:rPr lang="es-ES" dirty="0" smtClean="0"/>
              <a:t>¿Qué es Autismo?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2400" dirty="0" smtClean="0">
                <a:latin typeface="Arial Narrow" pitchFamily="34" charset="0"/>
              </a:rPr>
              <a:t>El término autismo proviene de la palabra griega                                           </a:t>
            </a:r>
            <a:r>
              <a:rPr lang="es-ES" sz="2400" dirty="0" err="1" smtClean="0">
                <a:latin typeface="Arial Narrow" pitchFamily="34" charset="0"/>
              </a:rPr>
              <a:t>eaftismos</a:t>
            </a:r>
            <a:r>
              <a:rPr lang="es-ES" sz="2400" dirty="0" smtClean="0">
                <a:latin typeface="Arial Narrow" pitchFamily="34" charset="0"/>
              </a:rPr>
              <a:t>, cuyo significado es                                                       "encerrado en uno mismo".</a:t>
            </a:r>
          </a:p>
          <a:p>
            <a:r>
              <a:rPr lang="es-ES" sz="2400" dirty="0" smtClean="0">
                <a:latin typeface="Arial Narrow" pitchFamily="34" charset="0"/>
              </a:rPr>
              <a:t>El </a:t>
            </a:r>
            <a:r>
              <a:rPr lang="es-ES" sz="2400" dirty="0">
                <a:latin typeface="Arial Narrow" pitchFamily="34" charset="0"/>
              </a:rPr>
              <a:t>autismo es un trastorno neurológico </a:t>
            </a:r>
            <a:r>
              <a:rPr lang="es-ES" sz="2400" dirty="0" smtClean="0">
                <a:latin typeface="Arial Narrow" pitchFamily="34" charset="0"/>
              </a:rPr>
              <a:t>                                             complejo </a:t>
            </a:r>
            <a:r>
              <a:rPr lang="es-ES" sz="2400" dirty="0">
                <a:latin typeface="Arial Narrow" pitchFamily="34" charset="0"/>
              </a:rPr>
              <a:t>que generalmente dura toda la vida. </a:t>
            </a:r>
            <a:r>
              <a:rPr lang="es-ES" sz="2400" dirty="0" smtClean="0">
                <a:latin typeface="Arial Narrow" pitchFamily="34" charset="0"/>
              </a:rPr>
              <a:t>                                              Es </a:t>
            </a:r>
            <a:r>
              <a:rPr lang="es-ES" sz="2400" dirty="0">
                <a:latin typeface="Arial Narrow" pitchFamily="34" charset="0"/>
              </a:rPr>
              <a:t>parte de un grupo de trastornos </a:t>
            </a:r>
            <a:r>
              <a:rPr lang="es-ES" sz="2400" dirty="0" smtClean="0">
                <a:latin typeface="Arial Narrow" pitchFamily="34" charset="0"/>
              </a:rPr>
              <a:t>conocidos                                              </a:t>
            </a:r>
            <a:r>
              <a:rPr lang="es-ES" sz="2400" dirty="0">
                <a:latin typeface="Arial Narrow" pitchFamily="34" charset="0"/>
              </a:rPr>
              <a:t>como trastornos del espectro autista </a:t>
            </a:r>
            <a:r>
              <a:rPr lang="es-ES" sz="2400" dirty="0" smtClean="0">
                <a:latin typeface="Arial Narrow" pitchFamily="34" charset="0"/>
              </a:rPr>
              <a:t>(TEA). </a:t>
            </a:r>
          </a:p>
          <a:p>
            <a:r>
              <a:rPr lang="es-ES" sz="2400" dirty="0" smtClean="0">
                <a:latin typeface="Arial Narrow" pitchFamily="34" charset="0"/>
              </a:rPr>
              <a:t>Se </a:t>
            </a:r>
            <a:r>
              <a:rPr lang="es-ES" sz="2400" dirty="0">
                <a:latin typeface="Arial Narrow" pitchFamily="34" charset="0"/>
              </a:rPr>
              <a:t>presenta en cualquier grupo racial, étnico y social, y es cuatro veces más frecuente en los niños que en las niñas. </a:t>
            </a:r>
          </a:p>
        </p:txBody>
      </p:sp>
    </p:spTree>
    <p:extLst>
      <p:ext uri="{BB962C8B-B14F-4D97-AF65-F5344CB8AC3E}">
        <p14:creationId xmlns:p14="http://schemas.microsoft.com/office/powerpoint/2010/main" val="132984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5157192"/>
            <a:ext cx="7600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hlinkClick r:id="rId2" action="ppaction://hlinkfile"/>
              </a:rPr>
              <a:t>Disconnect</a:t>
            </a:r>
            <a:r>
              <a:rPr lang="es-ES" dirty="0" smtClean="0">
                <a:hlinkClick r:id="rId2" action="ppaction://hlinkfile"/>
              </a:rPr>
              <a:t> and </a:t>
            </a:r>
            <a:r>
              <a:rPr lang="es-ES" dirty="0" err="1" smtClean="0">
                <a:hlinkClick r:id="rId2" action="ppaction://hlinkfile"/>
              </a:rPr>
              <a:t>Enjoy</a:t>
            </a:r>
            <a:r>
              <a:rPr lang="es-ES" dirty="0" smtClean="0">
                <a:hlinkClick r:id="rId2" action="ppaction://hlinkfile"/>
              </a:rPr>
              <a:t> - YouTube.htm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607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80512" cy="51125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ES" sz="2400" dirty="0" smtClean="0">
                <a:solidFill>
                  <a:schemeClr val="bg1"/>
                </a:solidFill>
                <a:latin typeface="Arial Narrow" pitchFamily="34" charset="0"/>
              </a:rPr>
              <a:t>    			El </a:t>
            </a:r>
            <a:r>
              <a:rPr lang="es-ES" sz="2400" dirty="0">
                <a:solidFill>
                  <a:schemeClr val="bg1"/>
                </a:solidFill>
                <a:latin typeface="Arial Narrow" pitchFamily="34" charset="0"/>
              </a:rPr>
              <a:t>autismo daña la capacidad de </a:t>
            </a:r>
            <a:r>
              <a:rPr lang="es-ES" sz="2400" dirty="0" smtClean="0">
                <a:solidFill>
                  <a:schemeClr val="bg1"/>
                </a:solidFill>
                <a:latin typeface="Arial Narrow" pitchFamily="34" charset="0"/>
              </a:rPr>
              <a:t>                                                    			una </a:t>
            </a:r>
            <a:r>
              <a:rPr lang="es-ES" sz="2400" dirty="0">
                <a:solidFill>
                  <a:schemeClr val="bg1"/>
                </a:solidFill>
                <a:latin typeface="Arial Narrow" pitchFamily="34" charset="0"/>
              </a:rPr>
              <a:t>persona para comunicarse y </a:t>
            </a:r>
            <a:r>
              <a:rPr lang="es-ES" sz="2400" dirty="0" smtClean="0">
                <a:solidFill>
                  <a:schemeClr val="bg1"/>
                </a:solidFill>
                <a:latin typeface="Arial Narrow" pitchFamily="34" charset="0"/>
              </a:rPr>
              <a:t>                                                     			relacionarse </a:t>
            </a:r>
            <a:r>
              <a:rPr lang="es-ES" sz="2400" dirty="0">
                <a:solidFill>
                  <a:schemeClr val="bg1"/>
                </a:solidFill>
                <a:latin typeface="Arial Narrow" pitchFamily="34" charset="0"/>
              </a:rPr>
              <a:t>con otros. También, está </a:t>
            </a:r>
            <a:r>
              <a:rPr lang="es-ES" sz="2400" dirty="0" smtClean="0">
                <a:solidFill>
                  <a:schemeClr val="bg1"/>
                </a:solidFill>
                <a:latin typeface="Arial Narrow" pitchFamily="34" charset="0"/>
              </a:rPr>
              <a:t>				asociado </a:t>
            </a:r>
            <a:r>
              <a:rPr lang="es-ES" sz="2400" dirty="0">
                <a:solidFill>
                  <a:schemeClr val="bg1"/>
                </a:solidFill>
                <a:latin typeface="Arial Narrow" pitchFamily="34" charset="0"/>
              </a:rPr>
              <a:t>con rutinas y comportamientos </a:t>
            </a:r>
            <a:r>
              <a:rPr lang="es-ES" sz="2400" dirty="0" smtClean="0">
                <a:solidFill>
                  <a:schemeClr val="bg1"/>
                </a:solidFill>
                <a:latin typeface="Arial Narrow" pitchFamily="34" charset="0"/>
              </a:rPr>
              <a:t>				repetitivos</a:t>
            </a:r>
            <a:r>
              <a:rPr lang="es-ES" sz="2400" dirty="0">
                <a:solidFill>
                  <a:schemeClr val="bg1"/>
                </a:solidFill>
                <a:latin typeface="Arial Narrow" pitchFamily="34" charset="0"/>
              </a:rPr>
              <a:t>, tales como arreglar objetos </a:t>
            </a:r>
            <a:r>
              <a:rPr lang="es-ES" sz="2400" dirty="0" smtClean="0">
                <a:solidFill>
                  <a:schemeClr val="bg1"/>
                </a:solidFill>
                <a:latin typeface="Arial Narrow" pitchFamily="34" charset="0"/>
              </a:rPr>
              <a:t>				obsesivamente </a:t>
            </a:r>
            <a:r>
              <a:rPr lang="es-ES" sz="2400" dirty="0">
                <a:solidFill>
                  <a:schemeClr val="bg1"/>
                </a:solidFill>
                <a:latin typeface="Arial Narrow" pitchFamily="34" charset="0"/>
              </a:rPr>
              <a:t>o seguir rutinas muy </a:t>
            </a:r>
            <a:r>
              <a:rPr lang="es-ES" sz="2400" dirty="0" smtClean="0">
                <a:solidFill>
                  <a:schemeClr val="bg1"/>
                </a:solidFill>
                <a:latin typeface="Arial Narrow" pitchFamily="34" charset="0"/>
              </a:rPr>
              <a:t>				específicas.							Los </a:t>
            </a:r>
            <a:r>
              <a:rPr lang="es-ES" sz="2400" dirty="0">
                <a:solidFill>
                  <a:schemeClr val="bg1"/>
                </a:solidFill>
                <a:latin typeface="Arial Narrow" pitchFamily="34" charset="0"/>
              </a:rPr>
              <a:t>síntomas pueden oscilar desde leves </a:t>
            </a:r>
            <a:r>
              <a:rPr lang="es-ES" sz="2400" dirty="0" smtClean="0">
                <a:solidFill>
                  <a:schemeClr val="bg1"/>
                </a:solidFill>
                <a:latin typeface="Arial Narrow" pitchFamily="34" charset="0"/>
              </a:rPr>
              <a:t>			hasta </a:t>
            </a:r>
            <a:r>
              <a:rPr lang="es-ES" sz="2400" dirty="0">
                <a:solidFill>
                  <a:schemeClr val="bg1"/>
                </a:solidFill>
                <a:latin typeface="Arial Narrow" pitchFamily="34" charset="0"/>
              </a:rPr>
              <a:t>muy severos. -</a:t>
            </a:r>
          </a:p>
          <a:p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C00000"/>
                </a:solidFill>
              </a:rPr>
              <a:t>¿Qué es Autismo?</a:t>
            </a:r>
            <a:endParaRPr lang="es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0" y="3140968"/>
            <a:ext cx="3322712" cy="1473027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693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S" sz="4000" dirty="0" smtClean="0">
                <a:solidFill>
                  <a:srgbClr val="C00000"/>
                </a:solidFill>
              </a:rPr>
              <a:t>Tipos de Autismo</a:t>
            </a:r>
            <a:endParaRPr lang="es-ES" sz="4000" dirty="0">
              <a:solidFill>
                <a:srgbClr val="C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763688" y="1124744"/>
            <a:ext cx="5436096" cy="518457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1763688" y="2801412"/>
            <a:ext cx="5436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2">
                    <a:lumMod val="25000"/>
                  </a:schemeClr>
                </a:solidFill>
              </a:rPr>
              <a:t>Trastorno Espectro Autista No especificado</a:t>
            </a:r>
            <a:endParaRPr lang="es-ES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680520" y="1124744"/>
            <a:ext cx="1602432" cy="18002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Oval 7"/>
          <p:cNvSpPr/>
          <p:nvPr/>
        </p:nvSpPr>
        <p:spPr>
          <a:xfrm>
            <a:off x="2483768" y="4149080"/>
            <a:ext cx="1602432" cy="18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1907704" y="1556792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accent1"/>
                </a:solidFill>
              </a:rPr>
              <a:t>Síndrome de Asperger</a:t>
            </a:r>
            <a:endParaRPr lang="es-ES" sz="3600" dirty="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560" y="4673116"/>
            <a:ext cx="4797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chemeClr val="accent2">
                    <a:lumMod val="75000"/>
                  </a:schemeClr>
                </a:solidFill>
              </a:rPr>
              <a:t>Síndrome de </a:t>
            </a:r>
            <a:r>
              <a:rPr lang="es-ES" sz="3600" dirty="0" err="1" smtClean="0">
                <a:solidFill>
                  <a:schemeClr val="accent2">
                    <a:lumMod val="75000"/>
                  </a:schemeClr>
                </a:solidFill>
              </a:rPr>
              <a:t>Rett</a:t>
            </a:r>
            <a:endParaRPr lang="es-E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863952" y="4108043"/>
            <a:ext cx="1620688" cy="17764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4999468" y="4149080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Trastorno de Desintegración de la Infancia.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90503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4000" dirty="0" smtClean="0">
                <a:solidFill>
                  <a:srgbClr val="C00000"/>
                </a:solidFill>
              </a:rPr>
              <a:t>Características del Autismo</a:t>
            </a:r>
            <a:endParaRPr lang="es-ES" sz="40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3203226" cy="2616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01911"/>
            <a:ext cx="3205486" cy="2616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7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829204"/>
            <a:ext cx="3240360" cy="278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7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4000" dirty="0" smtClean="0">
                <a:solidFill>
                  <a:srgbClr val="C00000"/>
                </a:solidFill>
              </a:rPr>
              <a:t>Características del Autismo</a:t>
            </a:r>
            <a:endParaRPr lang="es-ES" sz="40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12650"/>
            <a:ext cx="2883339" cy="2616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705" y="1212650"/>
            <a:ext cx="2744430" cy="2616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732" y="3829204"/>
            <a:ext cx="2718528" cy="278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5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4000" dirty="0" smtClean="0">
                <a:solidFill>
                  <a:srgbClr val="C00000"/>
                </a:solidFill>
              </a:rPr>
              <a:t>Características del Autismo</a:t>
            </a:r>
            <a:endParaRPr lang="es-ES" sz="40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" y="1083481"/>
            <a:ext cx="4447584" cy="3137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887" y="3573016"/>
            <a:ext cx="4724467" cy="326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5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1074</Words>
  <Application>Microsoft Office PowerPoint</Application>
  <PresentationFormat>On-screen Show (4:3)</PresentationFormat>
  <Paragraphs>99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¿Quiénes Somos?</vt:lpstr>
      <vt:lpstr>Autismo en Menorca</vt:lpstr>
      <vt:lpstr>¿Qué es Autismo?</vt:lpstr>
      <vt:lpstr>¿Qué es Autismo?</vt:lpstr>
      <vt:lpstr>Tipos de Autismo</vt:lpstr>
      <vt:lpstr>Características del Autismo</vt:lpstr>
      <vt:lpstr>Características del Autismo</vt:lpstr>
      <vt:lpstr>Características del Autismo</vt:lpstr>
      <vt:lpstr>Características del Autismo</vt:lpstr>
      <vt:lpstr>Otros rasgos comunes en el Autismo</vt:lpstr>
      <vt:lpstr>PowerPoint Presentation</vt:lpstr>
      <vt:lpstr>PowerPoint Presentation</vt:lpstr>
      <vt:lpstr>PowerPoint Presentation</vt:lpstr>
      <vt:lpstr>Fotografía y Autismo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Fotografía y Autismo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RAUL</dc:creator>
  <cp:lastModifiedBy>RAUL</cp:lastModifiedBy>
  <cp:revision>27</cp:revision>
  <dcterms:created xsi:type="dcterms:W3CDTF">2014-10-23T15:06:24Z</dcterms:created>
  <dcterms:modified xsi:type="dcterms:W3CDTF">2014-10-30T18:27:19Z</dcterms:modified>
</cp:coreProperties>
</file>